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7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8" r:id="rId12"/>
    <p:sldId id="27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59" r:id="rId2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94660"/>
  </p:normalViewPr>
  <p:slideViewPr>
    <p:cSldViewPr>
      <p:cViewPr varScale="1">
        <p:scale>
          <a:sx n="95" d="100"/>
          <a:sy n="95" d="100"/>
        </p:scale>
        <p:origin x="9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FAE3D-CFEE-435C-A9C9-216EE60FDEAE}" type="datetimeFigureOut">
              <a:rPr lang="nl-NL" smtClean="0"/>
              <a:t>15-9-2015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A8BD3-92D4-4F75-8880-FCECEE6927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9515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F89FD-B379-4B2F-8113-DD802899CD0C}" type="datetimeFigureOut">
              <a:rPr lang="nl-NL" smtClean="0"/>
              <a:t>15-9-2015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12BC4-7FCC-4430-9195-A1C1C65316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1360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8088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4242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219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5986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2470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2258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79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052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956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44674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372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Basisboek marketing – Hoofdstuk 7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UKt_FSqcU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338958" y="1628800"/>
            <a:ext cx="44644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Arial" pitchFamily="34" charset="0"/>
                <a:cs typeface="Arial" pitchFamily="34" charset="0"/>
              </a:rPr>
              <a:t>Basisboek Marketing</a:t>
            </a:r>
          </a:p>
          <a:p>
            <a:pPr algn="ctr"/>
            <a:endParaRPr lang="nl-NL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Hoofdstuk 7</a:t>
            </a:r>
          </a:p>
          <a:p>
            <a:pPr algn="ctr"/>
            <a:r>
              <a:rPr lang="nl-NL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Concurrentie</a:t>
            </a:r>
            <a:endParaRPr lang="nl-NL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35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Marktaandeel</a:t>
            </a:r>
            <a:endParaRPr lang="nl-NL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>
          <a:xfrm>
            <a:off x="1619672" y="1196752"/>
            <a:ext cx="7067128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800" u="sng" dirty="0" smtClean="0"/>
          </a:p>
          <a:p>
            <a:pPr marL="0" indent="0">
              <a:buNone/>
            </a:pPr>
            <a:endParaRPr lang="nl-NL" sz="2800" u="sng" dirty="0" smtClean="0"/>
          </a:p>
          <a:p>
            <a:pPr marL="0" indent="0">
              <a:buNone/>
            </a:pPr>
            <a:r>
              <a:rPr lang="nl-NL" sz="2800" u="sng" dirty="0" smtClean="0"/>
              <a:t> omzet van een aanbieder </a:t>
            </a:r>
            <a:r>
              <a:rPr lang="nl-NL" sz="2800" dirty="0" smtClean="0"/>
              <a:t>  </a:t>
            </a:r>
            <a:r>
              <a:rPr lang="nl-NL" sz="2800" dirty="0" smtClean="0">
                <a:sym typeface="Symbol"/>
              </a:rPr>
              <a:t></a:t>
            </a:r>
            <a:r>
              <a:rPr lang="nl-NL" sz="2800" dirty="0" smtClean="0"/>
              <a:t> 100  =  ... %</a:t>
            </a:r>
          </a:p>
          <a:p>
            <a:pPr marL="0" indent="0">
              <a:spcBef>
                <a:spcPts val="0"/>
              </a:spcBef>
              <a:buNone/>
            </a:pPr>
            <a:r>
              <a:rPr lang="nl-NL" sz="2800" dirty="0" smtClean="0"/>
              <a:t>omzet van alle aanbieders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2800" dirty="0" smtClean="0"/>
              <a:t>(kan ook op basis van afzet)</a:t>
            </a:r>
          </a:p>
          <a:p>
            <a:pPr marL="0" indent="0">
              <a:buNone/>
            </a:pPr>
            <a:endParaRPr lang="nl-NL" sz="2800" dirty="0" smtClean="0"/>
          </a:p>
        </p:txBody>
      </p:sp>
    </p:spTree>
    <p:extLst>
      <p:ext uri="{BB962C8B-B14F-4D97-AF65-F5344CB8AC3E}">
        <p14:creationId xmlns:p14="http://schemas.microsoft.com/office/powerpoint/2010/main" val="98342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rekenvoorbeeld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In 2012 werden in Nederland gemiddeld 1.039.000 fietsen verkocht tegen een gemiddelde prijs van € 725,-</a:t>
            </a:r>
          </a:p>
          <a:p>
            <a:r>
              <a:rPr lang="nl-NL" dirty="0" smtClean="0"/>
              <a:t>Van merk A gingen 155.850 fietsen van de hand tegen geen een gemiddelde prijs van € 675</a:t>
            </a:r>
          </a:p>
          <a:p>
            <a:r>
              <a:rPr lang="nl-NL" dirty="0" smtClean="0"/>
              <a:t>Van merk B gingen 124.680 fietsen verkocht tegen een gemiddelde prijs van € 900,-</a:t>
            </a:r>
          </a:p>
          <a:p>
            <a:r>
              <a:rPr lang="nl-NL" dirty="0" smtClean="0"/>
              <a:t>Bereken het marktaandeel op basis van afzet en op basis van omzet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3841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rekenvoorbeeld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Merk A</a:t>
            </a:r>
          </a:p>
          <a:p>
            <a:r>
              <a:rPr lang="nl-NL" dirty="0" smtClean="0"/>
              <a:t>155.850 / 1.039.000 x 100 % = 15%</a:t>
            </a:r>
          </a:p>
          <a:p>
            <a:r>
              <a:rPr lang="nl-NL" dirty="0" smtClean="0"/>
              <a:t>Merk B</a:t>
            </a:r>
          </a:p>
          <a:p>
            <a:r>
              <a:rPr lang="nl-NL" dirty="0" smtClean="0"/>
              <a:t>124.680 / 1.039.000 x 100 % = 12%</a:t>
            </a:r>
          </a:p>
          <a:p>
            <a:r>
              <a:rPr lang="nl-NL" dirty="0" smtClean="0"/>
              <a:t>Omzet</a:t>
            </a:r>
          </a:p>
          <a:p>
            <a:r>
              <a:rPr lang="nl-NL" dirty="0" smtClean="0"/>
              <a:t>Merk a: 155.850 x € 675 =                   € 105.198.750</a:t>
            </a:r>
            <a:endParaRPr lang="nl-NL" dirty="0"/>
          </a:p>
          <a:p>
            <a:r>
              <a:rPr lang="nl-NL" dirty="0" smtClean="0"/>
              <a:t>Merk B: 124.680 x € 675 =                   € 112.212.000</a:t>
            </a:r>
          </a:p>
          <a:p>
            <a:r>
              <a:rPr lang="nl-NL" dirty="0" smtClean="0"/>
              <a:t>Marktaandeel</a:t>
            </a:r>
          </a:p>
          <a:p>
            <a:r>
              <a:rPr lang="nl-NL" dirty="0" smtClean="0"/>
              <a:t>Merk A: 105.198.750 / 753.275.000 x 100% = 14%</a:t>
            </a:r>
          </a:p>
          <a:p>
            <a:r>
              <a:rPr lang="nl-NL" dirty="0" smtClean="0"/>
              <a:t>Merk B: 112.212.000 / 753.275.000 x 100% = 14,9%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7970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531103" y="620688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% markt dat al bediend wordt</a:t>
            </a:r>
            <a:endParaRPr lang="nl-NL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>
          <a:xfrm>
            <a:off x="827584" y="1196752"/>
            <a:ext cx="7859216" cy="4929411"/>
          </a:xfrm>
        </p:spPr>
        <p:txBody>
          <a:bodyPr>
            <a:normAutofit/>
          </a:bodyPr>
          <a:lstStyle/>
          <a:p>
            <a:endParaRPr lang="nl-NL" sz="2800" dirty="0" smtClean="0"/>
          </a:p>
          <a:p>
            <a:r>
              <a:rPr lang="nl-NL" sz="2800" dirty="0" smtClean="0"/>
              <a:t>Penetratiegraad (verbruiksgoed)</a:t>
            </a:r>
          </a:p>
          <a:p>
            <a:pPr marL="0" indent="0">
              <a:buNone/>
            </a:pPr>
            <a:r>
              <a:rPr lang="nl-NL" sz="2800" dirty="0" smtClean="0"/>
              <a:t>	</a:t>
            </a:r>
            <a:r>
              <a:rPr lang="nl-NL" sz="2800" u="sng" dirty="0" smtClean="0"/>
              <a:t>    huidig aantal gebruikers   </a:t>
            </a:r>
            <a:r>
              <a:rPr lang="nl-NL" sz="2800" dirty="0" smtClean="0"/>
              <a:t>  </a:t>
            </a:r>
            <a:r>
              <a:rPr lang="nl-NL" sz="2800" dirty="0" smtClean="0">
                <a:sym typeface="Symbol"/>
              </a:rPr>
              <a:t></a:t>
            </a:r>
            <a:r>
              <a:rPr lang="nl-NL" sz="2800" dirty="0" smtClean="0"/>
              <a:t> 100  =  ..%</a:t>
            </a:r>
            <a:endParaRPr lang="nl-NL" sz="2800" dirty="0"/>
          </a:p>
          <a:p>
            <a:pPr marL="0" indent="0">
              <a:spcBef>
                <a:spcPts val="0"/>
              </a:spcBef>
              <a:buNone/>
            </a:pPr>
            <a:r>
              <a:rPr lang="nl-NL" sz="2800" dirty="0" smtClean="0"/>
              <a:t>	potentieel aantal gebruikers</a:t>
            </a:r>
          </a:p>
          <a:p>
            <a:pPr marL="0" indent="0">
              <a:buNone/>
            </a:pPr>
            <a:r>
              <a:rPr lang="nl-NL" sz="2800" dirty="0" smtClean="0"/>
              <a:t>	</a:t>
            </a:r>
          </a:p>
          <a:p>
            <a:r>
              <a:rPr lang="nl-NL" sz="2800" dirty="0" smtClean="0"/>
              <a:t>Aantal wintersporters in Nederland</a:t>
            </a:r>
          </a:p>
          <a:p>
            <a:pPr marL="0" indent="0">
              <a:buNone/>
            </a:pPr>
            <a:r>
              <a:rPr lang="nl-NL" sz="2800" u="sng" dirty="0"/>
              <a:t>	</a:t>
            </a:r>
            <a:r>
              <a:rPr lang="nl-NL" sz="2800" u="sng" dirty="0" smtClean="0"/>
              <a:t>930.000     _      </a:t>
            </a:r>
            <a:r>
              <a:rPr lang="nl-NL" sz="2800" dirty="0" smtClean="0"/>
              <a:t>     x100%  = 5,5%</a:t>
            </a:r>
          </a:p>
          <a:p>
            <a:pPr marL="0" indent="0">
              <a:buNone/>
            </a:pPr>
            <a:r>
              <a:rPr lang="nl-NL" sz="2800" dirty="0" smtClean="0"/>
              <a:t>       16.800.000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52779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Bezitsgraad (gebruiksgoed)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929411"/>
          </a:xfrm>
        </p:spPr>
        <p:txBody>
          <a:bodyPr/>
          <a:lstStyle/>
          <a:p>
            <a:pPr marL="0" indent="0">
              <a:buNone/>
            </a:pPr>
            <a:r>
              <a:rPr lang="nl-NL" sz="3200" u="sng" dirty="0"/>
              <a:t> huidig aantal bezitters    </a:t>
            </a:r>
            <a:r>
              <a:rPr lang="nl-NL" sz="3200" dirty="0"/>
              <a:t>    </a:t>
            </a:r>
            <a:r>
              <a:rPr lang="nl-NL" sz="3200" dirty="0" smtClean="0"/>
              <a:t>     </a:t>
            </a:r>
            <a:r>
              <a:rPr lang="nl-NL" sz="3200" dirty="0" smtClean="0">
                <a:sym typeface="Symbol"/>
              </a:rPr>
              <a:t></a:t>
            </a:r>
            <a:r>
              <a:rPr lang="nl-NL" sz="3200" dirty="0" smtClean="0"/>
              <a:t> </a:t>
            </a:r>
            <a:r>
              <a:rPr lang="nl-NL" sz="3200" dirty="0"/>
              <a:t>100  =  ..%</a:t>
            </a:r>
          </a:p>
          <a:p>
            <a:pPr marL="0" indent="0">
              <a:spcBef>
                <a:spcPts val="0"/>
              </a:spcBef>
              <a:buNone/>
            </a:pPr>
            <a:r>
              <a:rPr lang="nl-NL" sz="3200" dirty="0" smtClean="0"/>
              <a:t>potentieel </a:t>
            </a:r>
            <a:r>
              <a:rPr lang="nl-NL" sz="3200" dirty="0"/>
              <a:t>aantal bezitters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80928"/>
            <a:ext cx="4680520" cy="3670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5787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Potentieel</a:t>
            </a:r>
            <a:endParaRPr lang="nl-NL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2800" dirty="0" smtClean="0"/>
          </a:p>
          <a:p>
            <a:r>
              <a:rPr lang="nl-NL" sz="2800" dirty="0" smtClean="0"/>
              <a:t>Marktpotentieel</a:t>
            </a:r>
          </a:p>
          <a:p>
            <a:pPr marL="0" indent="0">
              <a:buNone/>
            </a:pPr>
            <a:r>
              <a:rPr lang="nl-NL" sz="2800" dirty="0" smtClean="0"/>
              <a:t>	actuele vraag + potentiële vraag</a:t>
            </a:r>
          </a:p>
          <a:p>
            <a:pPr marL="0" indent="0">
              <a:buNone/>
            </a:pPr>
            <a:endParaRPr lang="nl-NL" sz="2800" dirty="0"/>
          </a:p>
          <a:p>
            <a:r>
              <a:rPr lang="nl-NL" sz="2800" dirty="0" smtClean="0"/>
              <a:t>Omzetpotentieel</a:t>
            </a:r>
            <a:endParaRPr lang="nl-NL" sz="2800" dirty="0"/>
          </a:p>
          <a:p>
            <a:pPr marL="0" indent="0">
              <a:buNone/>
            </a:pPr>
            <a:r>
              <a:rPr lang="nl-NL" sz="2800" dirty="0" smtClean="0"/>
              <a:t>	actuele vraag bij ons bedrijf </a:t>
            </a:r>
            <a:r>
              <a:rPr lang="nl-NL" sz="2800" dirty="0"/>
              <a:t>+ potentiële </a:t>
            </a:r>
            <a:r>
              <a:rPr lang="nl-NL" sz="2800" dirty="0" smtClean="0"/>
              <a:t>	vraag voor ons bedrijf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84735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opdracht 4 t/m 8  vanaf bladzijde 105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6907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      Concurrentiegedrag</a:t>
            </a:r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/>
          </p:nvPr>
        </p:nvGraphicFramePr>
        <p:xfrm>
          <a:off x="2195736" y="1556792"/>
          <a:ext cx="6336704" cy="3423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6685"/>
                <a:gridCol w="4190019"/>
              </a:tblGrid>
              <a:tr h="688720">
                <a:tc>
                  <a:txBody>
                    <a:bodyPr/>
                    <a:lstStyle/>
                    <a:p>
                      <a:r>
                        <a:rPr lang="nl-NL" dirty="0" smtClean="0"/>
                        <a:t>Rollen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Mogelijke strategie</a:t>
                      </a:r>
                      <a:endParaRPr lang="nl-NL" dirty="0"/>
                    </a:p>
                  </a:txBody>
                  <a:tcPr/>
                </a:tc>
              </a:tr>
              <a:tr h="688720">
                <a:tc>
                  <a:txBody>
                    <a:bodyPr/>
                    <a:lstStyle/>
                    <a:p>
                      <a:r>
                        <a:rPr lang="nl-NL" dirty="0" smtClean="0"/>
                        <a:t>marktleider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Verdediging</a:t>
                      </a:r>
                    </a:p>
                    <a:p>
                      <a:r>
                        <a:rPr lang="nl-NL" i="1" dirty="0" smtClean="0">
                          <a:solidFill>
                            <a:srgbClr val="00B050"/>
                          </a:solidFill>
                        </a:rPr>
                        <a:t>Sponsor</a:t>
                      </a:r>
                      <a:r>
                        <a:rPr lang="nl-NL" i="1" baseline="0" dirty="0" smtClean="0">
                          <a:solidFill>
                            <a:srgbClr val="00B050"/>
                          </a:solidFill>
                        </a:rPr>
                        <a:t> olympische spelen</a:t>
                      </a:r>
                      <a:endParaRPr lang="nl-NL" i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688720">
                <a:tc>
                  <a:txBody>
                    <a:bodyPr/>
                    <a:lstStyle/>
                    <a:p>
                      <a:r>
                        <a:rPr lang="nl-NL" dirty="0" smtClean="0"/>
                        <a:t>marktvolger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Ontwijking</a:t>
                      </a:r>
                    </a:p>
                    <a:p>
                      <a:r>
                        <a:rPr lang="nl-NL" i="1" dirty="0" smtClean="0">
                          <a:solidFill>
                            <a:srgbClr val="00B050"/>
                          </a:solidFill>
                        </a:rPr>
                        <a:t>Vooral op Limburg</a:t>
                      </a:r>
                      <a:r>
                        <a:rPr lang="nl-NL" i="1" baseline="0" dirty="0" smtClean="0">
                          <a:solidFill>
                            <a:srgbClr val="00B050"/>
                          </a:solidFill>
                        </a:rPr>
                        <a:t> gericht</a:t>
                      </a:r>
                      <a:endParaRPr lang="nl-NL" i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668894">
                <a:tc>
                  <a:txBody>
                    <a:bodyPr/>
                    <a:lstStyle/>
                    <a:p>
                      <a:r>
                        <a:rPr lang="nl-NL" dirty="0" smtClean="0"/>
                        <a:t>marktuitdager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aanval, substitutie, marktuitbreiding</a:t>
                      </a:r>
                    </a:p>
                    <a:p>
                      <a:r>
                        <a:rPr lang="nl-NL" i="1" dirty="0" smtClean="0">
                          <a:solidFill>
                            <a:srgbClr val="00B050"/>
                          </a:solidFill>
                        </a:rPr>
                        <a:t>Probeert veel horeca over te nemen</a:t>
                      </a:r>
                      <a:endParaRPr lang="nl-NL" i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68872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marktnisser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Ontwijking</a:t>
                      </a:r>
                    </a:p>
                    <a:p>
                      <a:r>
                        <a:rPr lang="nl-NL" i="1" dirty="0" err="1" smtClean="0">
                          <a:solidFill>
                            <a:srgbClr val="00B050"/>
                          </a:solidFill>
                        </a:rPr>
                        <a:t>Speciaalbierniche</a:t>
                      </a:r>
                      <a:endParaRPr lang="nl-NL" i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348880"/>
            <a:ext cx="17145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3573017"/>
            <a:ext cx="180367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47468"/>
            <a:ext cx="1152128" cy="68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864" y="4251602"/>
            <a:ext cx="1143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646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opdracht 9 t/m 12 vanaf bladzijde 109</a:t>
            </a:r>
            <a:endParaRPr lang="nl-N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492896"/>
            <a:ext cx="4248472" cy="3692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618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571184" cy="1143000"/>
          </a:xfrm>
        </p:spPr>
        <p:txBody>
          <a:bodyPr/>
          <a:lstStyle/>
          <a:p>
            <a:r>
              <a:rPr lang="nl-NL" dirty="0" smtClean="0"/>
              <a:t>Extra voorbeeld concurrentie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800" dirty="0" smtClean="0">
                <a:hlinkClick r:id="rId2"/>
              </a:rPr>
              <a:t>Voorbeeld </a:t>
            </a:r>
            <a:r>
              <a:rPr lang="nl-NL" sz="2800" dirty="0" err="1" smtClean="0">
                <a:hlinkClick r:id="rId2"/>
              </a:rPr>
              <a:t>marketingstrategiën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167726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Niveaus van concurrentie</a:t>
            </a:r>
            <a:endParaRPr lang="nl-NL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800" dirty="0" smtClean="0"/>
              <a:t>Behoeftenconcurrentie: strijd om de portemonnee van de consument. </a:t>
            </a:r>
            <a:r>
              <a:rPr lang="nl-NL" sz="2800" dirty="0" smtClean="0"/>
              <a:t>(alle bedrijven concurreren met elkaar)</a:t>
            </a:r>
            <a:endParaRPr lang="nl-NL" sz="2800" dirty="0"/>
          </a:p>
          <a:p>
            <a:r>
              <a:rPr lang="nl-NL" sz="2800" dirty="0" smtClean="0"/>
              <a:t>Generieke concurrentie: binnen een hele behoeftencategorie; zoals vervoer</a:t>
            </a:r>
            <a:r>
              <a:rPr lang="nl-NL" sz="2800" dirty="0"/>
              <a:t> </a:t>
            </a:r>
            <a:r>
              <a:rPr lang="nl-NL" sz="2800" dirty="0" smtClean="0"/>
              <a:t>of kleding</a:t>
            </a:r>
          </a:p>
          <a:p>
            <a:r>
              <a:rPr lang="nl-NL" sz="2800" dirty="0" smtClean="0"/>
              <a:t>Productvormconcurrentie: tussen verschillende productvormen (b.v</a:t>
            </a:r>
            <a:r>
              <a:rPr lang="nl-NL" sz="2800" dirty="0"/>
              <a:t>. Apple wist veel mensen van pc naar tablet te </a:t>
            </a:r>
            <a:r>
              <a:rPr lang="nl-NL" sz="2800" dirty="0" smtClean="0"/>
              <a:t>krijgen).</a:t>
            </a:r>
          </a:p>
          <a:p>
            <a:r>
              <a:rPr lang="nl-NL" sz="2800" dirty="0" smtClean="0"/>
              <a:t>Merkconcurrentie: 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</a:t>
            </a:r>
            <a:r>
              <a:rPr lang="nl-NL" sz="2800" dirty="0" smtClean="0"/>
              <a:t>tussen b.v. een </a:t>
            </a:r>
            <a:r>
              <a:rPr lang="nl-NL" sz="2800" dirty="0" err="1" smtClean="0"/>
              <a:t>iPad</a:t>
            </a:r>
            <a:r>
              <a:rPr lang="nl-NL" sz="2800" dirty="0" smtClean="0"/>
              <a:t> of een </a:t>
            </a:r>
            <a:r>
              <a:rPr lang="nl-NL" sz="2800" dirty="0" err="1" smtClean="0"/>
              <a:t>Nexus</a:t>
            </a:r>
            <a:endParaRPr lang="nl-NL" sz="2800" dirty="0"/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77661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Behoeftenconcurrentie</a:t>
            </a:r>
            <a:endParaRPr lang="nl-NL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 smtClean="0"/>
              <a:t>Budget van de consument is beperkt: het keuzeprobleem.</a:t>
            </a: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dirty="0" smtClean="0"/>
              <a:t>Vakantie of wat vaker uit eten?</a:t>
            </a: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73016"/>
            <a:ext cx="7473672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421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Generieke concurrentie</a:t>
            </a:r>
            <a:endParaRPr lang="nl-NL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>
          <a:xfrm>
            <a:off x="2162549" y="1196752"/>
            <a:ext cx="6923112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 smtClean="0"/>
              <a:t>Klant heeft al gekozen voor een categorie, zoals vervoer, kleding, voeding of computing. </a:t>
            </a:r>
          </a:p>
          <a:p>
            <a:pPr marL="0" indent="0">
              <a:buNone/>
            </a:pPr>
            <a:r>
              <a:rPr lang="nl-NL" sz="2800" dirty="0" smtClean="0"/>
              <a:t>					           of</a:t>
            </a: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dirty="0" smtClean="0"/>
              <a:t>Of		</a:t>
            </a:r>
            <a:r>
              <a:rPr lang="nl-NL" dirty="0"/>
              <a:t> </a:t>
            </a:r>
            <a:r>
              <a:rPr lang="nl-NL" dirty="0" smtClean="0"/>
              <a:t>   </a:t>
            </a:r>
            <a:r>
              <a:rPr lang="nl-NL" sz="2800" dirty="0" smtClean="0"/>
              <a:t>of			  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dirty="0" smtClean="0"/>
              <a:t>Voor een bedrijfstak is het de kunst om klanten naar hun variant te krijgen. </a:t>
            </a:r>
          </a:p>
          <a:p>
            <a:pPr marL="0" indent="0">
              <a:buNone/>
            </a:pPr>
            <a:r>
              <a:rPr lang="nl-NL" sz="2800" dirty="0" smtClean="0"/>
              <a:t>Dreiging van substitutiegoederen.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980" y="2642508"/>
            <a:ext cx="14859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276" y="4025672"/>
            <a:ext cx="1910134" cy="987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5177" y="3080658"/>
            <a:ext cx="962025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501" y="2132856"/>
            <a:ext cx="1309615" cy="98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410" y="2656375"/>
            <a:ext cx="1137213" cy="1369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582" y="3341023"/>
            <a:ext cx="89535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896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666700" y="440608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Productvormconcurrentie</a:t>
            </a:r>
            <a:endParaRPr lang="nl-NL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sz="2800" dirty="0" smtClean="0"/>
              <a:t>Tv's: Plasma, lcd of led?</a:t>
            </a:r>
          </a:p>
          <a:p>
            <a:pPr marL="0" indent="0">
              <a:buNone/>
            </a:pPr>
            <a:r>
              <a:rPr lang="nl-NL" sz="2800" dirty="0" smtClean="0"/>
              <a:t>Computer: pc, laptop of tablet?</a:t>
            </a:r>
          </a:p>
          <a:p>
            <a:pPr marL="0" indent="0">
              <a:buNone/>
            </a:pPr>
            <a:r>
              <a:rPr lang="nl-NL" sz="2800" dirty="0" smtClean="0"/>
              <a:t>Smartphone met of zonder goede camera?</a:t>
            </a:r>
          </a:p>
          <a:p>
            <a:pPr marL="0" indent="0">
              <a:buNone/>
            </a:pPr>
            <a:r>
              <a:rPr lang="nl-NL" sz="2800" dirty="0" smtClean="0"/>
              <a:t>Frisdrank: Spa rood of Cola</a:t>
            </a: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2800" dirty="0" smtClean="0"/>
              <a:t>				</a:t>
            </a:r>
            <a:r>
              <a:rPr lang="nl-NL" sz="2800" dirty="0" err="1" smtClean="0"/>
              <a:t>ofx</a:t>
            </a:r>
            <a:endParaRPr lang="nl-NL" sz="2800" dirty="0" smtClean="0"/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dirty="0" smtClean="0"/>
              <a:t>Dit niveau van concurrentie speelt vooral bij introductie van een nieuwe productvariant.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284984"/>
            <a:ext cx="245745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134039"/>
            <a:ext cx="2160240" cy="1839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759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Merkconcurrentie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800" dirty="0" smtClean="0"/>
              <a:t>= bedrijfsconcurrentie</a:t>
            </a: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dirty="0" smtClean="0"/>
              <a:t>Dit is het meest bekende niveau van concurrentie.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2800" dirty="0" smtClean="0"/>
              <a:t>Een Levi’s, een Diesel of een G-Star?</a:t>
            </a:r>
          </a:p>
          <a:p>
            <a:pPr marL="0" indent="0">
              <a:buNone/>
            </a:pPr>
            <a:r>
              <a:rPr lang="nl-NL" sz="2800" dirty="0" smtClean="0"/>
              <a:t>AH, Jumbo, Lidl of PLUS?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20071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opdracht 1 t/m 3 op bladzijde 101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0829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Marktaandeel</a:t>
            </a:r>
            <a:endParaRPr lang="nl-NL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dirty="0" smtClean="0"/>
              <a:t>Eerst markt afbakenen:</a:t>
            </a:r>
          </a:p>
          <a:p>
            <a:r>
              <a:rPr lang="nl-NL" sz="2800" dirty="0" smtClean="0"/>
              <a:t>om welke productgroep gaat het precies?</a:t>
            </a:r>
          </a:p>
          <a:p>
            <a:r>
              <a:rPr lang="nl-NL" sz="2800" dirty="0" smtClean="0"/>
              <a:t>om welk marktgebied?</a:t>
            </a:r>
          </a:p>
          <a:p>
            <a:r>
              <a:rPr lang="nl-NL" sz="2800" dirty="0" smtClean="0"/>
              <a:t>wat is het tijdvak?</a:t>
            </a:r>
          </a:p>
          <a:p>
            <a:r>
              <a:rPr lang="nl-NL" sz="2800" dirty="0" smtClean="0"/>
              <a:t>gaat het om aandeel in de omzet, of in de afzet?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65774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/>
          <a:lstStyle/>
          <a:p>
            <a:r>
              <a:rPr lang="nl-NL" dirty="0" smtClean="0"/>
              <a:t>Marktaandeel supermarkten</a:t>
            </a:r>
            <a:br>
              <a:rPr lang="nl-NL" dirty="0" smtClean="0"/>
            </a:br>
            <a:r>
              <a:rPr lang="nl-NL" dirty="0" smtClean="0"/>
              <a:t>2013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03646"/>
            <a:ext cx="6390710" cy="4029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998925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453</Words>
  <Application>Microsoft Office PowerPoint</Application>
  <PresentationFormat>Diavoorstelling (4:3)</PresentationFormat>
  <Paragraphs>125</Paragraphs>
  <Slides>20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4" baseType="lpstr">
      <vt:lpstr>Arial</vt:lpstr>
      <vt:lpstr>Calibri</vt:lpstr>
      <vt:lpstr>Symbol</vt:lpstr>
      <vt:lpstr>Kantoorthema</vt:lpstr>
      <vt:lpstr>PowerPoint-presentatie</vt:lpstr>
      <vt:lpstr>Niveaus van concurrentie</vt:lpstr>
      <vt:lpstr>Behoeftenconcurrentie</vt:lpstr>
      <vt:lpstr>Generieke concurrentie</vt:lpstr>
      <vt:lpstr>Productvormconcurrentie</vt:lpstr>
      <vt:lpstr>Merkconcurrentie</vt:lpstr>
      <vt:lpstr>Opdrachten</vt:lpstr>
      <vt:lpstr>Marktaandeel</vt:lpstr>
      <vt:lpstr>Marktaandeel supermarkten 2013</vt:lpstr>
      <vt:lpstr>Marktaandeel</vt:lpstr>
      <vt:lpstr>rekenvoorbeeld</vt:lpstr>
      <vt:lpstr>rekenvoorbeeld</vt:lpstr>
      <vt:lpstr>% markt dat al bediend wordt</vt:lpstr>
      <vt:lpstr>Bezitsgraad (gebruiksgoed)</vt:lpstr>
      <vt:lpstr>Potentieel</vt:lpstr>
      <vt:lpstr>Opdrachten</vt:lpstr>
      <vt:lpstr>      Concurrentiegedrag</vt:lpstr>
      <vt:lpstr>Opdrachten</vt:lpstr>
      <vt:lpstr>Extra voorbeeld concurrentie</vt:lpstr>
      <vt:lpstr>PowerPoint-presentatie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Robbert Groenendaal</cp:lastModifiedBy>
  <cp:revision>11</cp:revision>
  <dcterms:created xsi:type="dcterms:W3CDTF">2013-11-15T15:05:42Z</dcterms:created>
  <dcterms:modified xsi:type="dcterms:W3CDTF">2015-09-15T07:27:29Z</dcterms:modified>
</cp:coreProperties>
</file>